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8"/>
  </p:notesMasterIdLst>
  <p:handoutMasterIdLst>
    <p:handoutMasterId r:id="rId69"/>
  </p:handoutMasterIdLst>
  <p:sldIdLst>
    <p:sldId id="1777" r:id="rId2"/>
    <p:sldId id="1838" r:id="rId3"/>
    <p:sldId id="463" r:id="rId4"/>
    <p:sldId id="393" r:id="rId5"/>
    <p:sldId id="394" r:id="rId6"/>
    <p:sldId id="465" r:id="rId7"/>
    <p:sldId id="397" r:id="rId8"/>
    <p:sldId id="464" r:id="rId9"/>
    <p:sldId id="497" r:id="rId10"/>
    <p:sldId id="398" r:id="rId11"/>
    <p:sldId id="399" r:id="rId12"/>
    <p:sldId id="503" r:id="rId13"/>
    <p:sldId id="400" r:id="rId14"/>
    <p:sldId id="499" r:id="rId15"/>
    <p:sldId id="500" r:id="rId16"/>
    <p:sldId id="501" r:id="rId17"/>
    <p:sldId id="1839" r:id="rId18"/>
    <p:sldId id="502" r:id="rId19"/>
    <p:sldId id="1840" r:id="rId20"/>
    <p:sldId id="1766" r:id="rId21"/>
    <p:sldId id="498" r:id="rId22"/>
    <p:sldId id="504" r:id="rId23"/>
    <p:sldId id="505" r:id="rId24"/>
    <p:sldId id="506" r:id="rId25"/>
    <p:sldId id="470" r:id="rId26"/>
    <p:sldId id="404" r:id="rId27"/>
    <p:sldId id="408" r:id="rId28"/>
    <p:sldId id="507" r:id="rId29"/>
    <p:sldId id="474" r:id="rId30"/>
    <p:sldId id="508" r:id="rId31"/>
    <p:sldId id="471" r:id="rId32"/>
    <p:sldId id="1765" r:id="rId33"/>
    <p:sldId id="1767" r:id="rId34"/>
    <p:sldId id="1768" r:id="rId35"/>
    <p:sldId id="412" r:id="rId36"/>
    <p:sldId id="1847" r:id="rId37"/>
    <p:sldId id="1778" r:id="rId38"/>
    <p:sldId id="1842" r:id="rId39"/>
    <p:sldId id="1846" r:id="rId40"/>
    <p:sldId id="1844" r:id="rId41"/>
    <p:sldId id="1845" r:id="rId42"/>
    <p:sldId id="413" r:id="rId43"/>
    <p:sldId id="1781" r:id="rId44"/>
    <p:sldId id="1780" r:id="rId45"/>
    <p:sldId id="472" r:id="rId46"/>
    <p:sldId id="473" r:id="rId47"/>
    <p:sldId id="1782" r:id="rId48"/>
    <p:sldId id="1783" r:id="rId49"/>
    <p:sldId id="1784" r:id="rId50"/>
    <p:sldId id="416" r:id="rId51"/>
    <p:sldId id="420" r:id="rId52"/>
    <p:sldId id="421" r:id="rId53"/>
    <p:sldId id="1770" r:id="rId54"/>
    <p:sldId id="425" r:id="rId55"/>
    <p:sldId id="509" r:id="rId56"/>
    <p:sldId id="415" r:id="rId57"/>
    <p:sldId id="510" r:id="rId58"/>
    <p:sldId id="1785" r:id="rId59"/>
    <p:sldId id="513" r:id="rId60"/>
    <p:sldId id="512" r:id="rId61"/>
    <p:sldId id="1761" r:id="rId62"/>
    <p:sldId id="1786" r:id="rId63"/>
    <p:sldId id="1762" r:id="rId64"/>
    <p:sldId id="1763" r:id="rId65"/>
    <p:sldId id="1764" r:id="rId66"/>
    <p:sldId id="475" r:id="rId6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1" autoAdjust="0"/>
    <p:restoredTop sz="88343" autoAdjust="0"/>
  </p:normalViewPr>
  <p:slideViewPr>
    <p:cSldViewPr>
      <p:cViewPr varScale="1">
        <p:scale>
          <a:sx n="100" d="100"/>
          <a:sy n="100" d="100"/>
        </p:scale>
        <p:origin x="176" y="35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3 is due on Tonight by 11:59pm</a:t>
          </a:r>
          <a:endParaRPr lang="en-US" dirty="0"/>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dirty="0"/>
            <a:t>Read Textbook Chapter 6</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39342CB2-030A-EE4E-A1B0-001C897F3BD8}">
      <dgm:prSet/>
      <dgm:spPr/>
      <dgm:t>
        <a:bodyPr/>
        <a:lstStyle/>
        <a:p>
          <a:pPr>
            <a:lnSpc>
              <a:spcPct val="100000"/>
            </a:lnSpc>
            <a:defRPr cap="all"/>
          </a:pPr>
          <a:r>
            <a:rPr lang="en-US" dirty="0"/>
            <a:t>HW4 will be released Soon</a:t>
          </a:r>
        </a:p>
      </dgm:t>
    </dgm:pt>
    <dgm:pt modelId="{E36A6EE1-0FD8-0F4D-BB59-F1637D06FD92}" type="parTrans" cxnId="{F838DDE3-ACFE-3042-A2E5-C5B90261158E}">
      <dgm:prSet/>
      <dgm:spPr/>
      <dgm:t>
        <a:bodyPr/>
        <a:lstStyle/>
        <a:p>
          <a:endParaRPr lang="en-US"/>
        </a:p>
      </dgm:t>
    </dgm:pt>
    <dgm:pt modelId="{16AA36D6-D654-344F-B27F-A1DADF64EEE0}" type="sibTrans" cxnId="{F838DDE3-ACFE-3042-A2E5-C5B90261158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569708B6-F5FA-4CFD-B56B-7918463088D8}" type="pres">
      <dgm:prSet presAssocID="{FF49A62F-09B9-4824-860D-A57C33BFD23C}" presName="sibTrans" presStyleCnt="0"/>
      <dgm:spPr/>
    </dgm:pt>
    <dgm:pt modelId="{DA382846-65BE-DF4B-8A6A-ED1F44F8C843}" type="pres">
      <dgm:prSet presAssocID="{39342CB2-030A-EE4E-A1B0-001C897F3BD8}" presName="compNode" presStyleCnt="0"/>
      <dgm:spPr/>
    </dgm:pt>
    <dgm:pt modelId="{EF5D49EB-072B-0E41-8928-06F6C017D11F}" type="pres">
      <dgm:prSet presAssocID="{39342CB2-030A-EE4E-A1B0-001C897F3BD8}" presName="iconBgRect" presStyleLbl="bgShp" presStyleIdx="1" presStyleCnt="3"/>
      <dgm:spPr/>
    </dgm:pt>
    <dgm:pt modelId="{6EB66BB1-2DEB-9147-B336-1A9E456E2105}" type="pres">
      <dgm:prSet presAssocID="{39342CB2-030A-EE4E-A1B0-001C897F3BD8}" presName="iconRect" presStyleLbl="node1" presStyleIdx="1" presStyleCnt="3" custScaleX="226483" custScaleY="226483" custLinFactNeighborX="-2873" custLinFactNeighborY="-1162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E552548-0156-2843-99A6-2040A838034B}" type="pres">
      <dgm:prSet presAssocID="{39342CB2-030A-EE4E-A1B0-001C897F3BD8}" presName="spaceRect" presStyleCnt="0"/>
      <dgm:spPr/>
    </dgm:pt>
    <dgm:pt modelId="{812DA9E3-6DA7-AB4B-BB67-361104A37446}" type="pres">
      <dgm:prSet presAssocID="{39342CB2-030A-EE4E-A1B0-001C897F3BD8}" presName="textRect" presStyleLbl="revTx" presStyleIdx="1" presStyleCnt="3">
        <dgm:presLayoutVars>
          <dgm:chMax val="1"/>
          <dgm:chPref val="1"/>
        </dgm:presLayoutVars>
      </dgm:prSet>
      <dgm:spPr/>
    </dgm:pt>
    <dgm:pt modelId="{36C38839-224B-2D4B-A38A-DE6AC8869012}" type="pres">
      <dgm:prSet presAssocID="{16AA36D6-D654-344F-B27F-A1DADF64EEE0}"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2" presStyleCnt="3"/>
      <dgm:spPr/>
    </dgm:pt>
    <dgm:pt modelId="{5A9BA841-81BF-48A8-B7EB-F84F8A9EF40C}" type="pres">
      <dgm:prSet presAssocID="{B300A597-B889-4E59-ABDD-437047D2ACAF}"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ooks"/>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2" presStyleCnt="3">
        <dgm:presLayoutVars>
          <dgm:chMax val="1"/>
          <dgm:chPref val="1"/>
        </dgm:presLayoutVars>
      </dgm:prSet>
      <dgm:spPr/>
    </dgm:pt>
  </dgm:ptLst>
  <dgm:cxnLst>
    <dgm:cxn modelId="{56A2BD29-DF05-B64B-BD6C-4FFB4DA2EB70}" type="presOf" srcId="{B300A597-B889-4E59-ABDD-437047D2ACAF}" destId="{5A5325B3-741C-4C77-AF5E-CE034C86B1FE}" srcOrd="0" destOrd="0" presId="urn:microsoft.com/office/officeart/2018/5/layout/IconCircleLabelList"/>
    <dgm:cxn modelId="{8FE0314C-DD96-AC4A-A68D-1F479457B408}" type="presOf" srcId="{39342CB2-030A-EE4E-A1B0-001C897F3BD8}" destId="{812DA9E3-6DA7-AB4B-BB67-361104A37446}"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012C1379-3D09-D849-AA59-D51CDBE1357B}" type="presOf" srcId="{A48D0B29-4241-4399-A6C3-41F5433E7A67}" destId="{2CB5AC62-5A17-4481-94E4-356D126F59F0}" srcOrd="0" destOrd="0" presId="urn:microsoft.com/office/officeart/2018/5/layout/IconCircleLabelList"/>
    <dgm:cxn modelId="{2AB9E180-62BD-C14D-8716-ED17BE1F6A5A}" type="presOf" srcId="{2583C50B-6054-455F-90D6-FB2A8A57E038}" destId="{FA6F86CD-E4C6-45E4-86A1-A834C01437A2}" srcOrd="0" destOrd="0" presId="urn:microsoft.com/office/officeart/2018/5/layout/IconCircleLabelList"/>
    <dgm:cxn modelId="{F838DDE3-ACFE-3042-A2E5-C5B90261158E}" srcId="{2583C50B-6054-455F-90D6-FB2A8A57E038}" destId="{39342CB2-030A-EE4E-A1B0-001C897F3BD8}" srcOrd="1" destOrd="0" parTransId="{E36A6EE1-0FD8-0F4D-BB59-F1637D06FD92}" sibTransId="{16AA36D6-D654-344F-B27F-A1DADF64EEE0}"/>
    <dgm:cxn modelId="{ABEAD8F4-F414-45F8-8BAB-04CF35453C17}" srcId="{2583C50B-6054-455F-90D6-FB2A8A57E038}" destId="{A48D0B29-4241-4399-A6C3-41F5433E7A67}" srcOrd="0" destOrd="0" parTransId="{E47BFA79-C5A5-41FE-89B6-A7D442D1BADC}" sibTransId="{FF49A62F-09B9-4824-860D-A57C33BFD23C}"/>
    <dgm:cxn modelId="{C7610AEF-784B-DB41-9404-DE6201F0AEB6}" type="presParOf" srcId="{FA6F86CD-E4C6-45E4-86A1-A834C01437A2}" destId="{0C95F5D4-3CC5-4D8D-BD27-16C8D312ED26}" srcOrd="0" destOrd="0" presId="urn:microsoft.com/office/officeart/2018/5/layout/IconCircleLabelList"/>
    <dgm:cxn modelId="{4589E7F2-FCE0-3F43-96F6-6B08F27C13A2}" type="presParOf" srcId="{0C95F5D4-3CC5-4D8D-BD27-16C8D312ED26}" destId="{BB7B20E3-0E3B-4E4B-9ECE-B8F32F334FBB}" srcOrd="0" destOrd="0" presId="urn:microsoft.com/office/officeart/2018/5/layout/IconCircleLabelList"/>
    <dgm:cxn modelId="{9476ED7B-72E6-C948-A067-BCBF20871405}" type="presParOf" srcId="{0C95F5D4-3CC5-4D8D-BD27-16C8D312ED26}" destId="{C08A7AEB-4C4D-480E-899D-C8D973B4E87F}" srcOrd="1" destOrd="0" presId="urn:microsoft.com/office/officeart/2018/5/layout/IconCircleLabelList"/>
    <dgm:cxn modelId="{5E652811-53E3-A04A-8009-BECF4A728A89}" type="presParOf" srcId="{0C95F5D4-3CC5-4D8D-BD27-16C8D312ED26}" destId="{10983C55-7228-40AC-87AC-7847B9E628AA}" srcOrd="2" destOrd="0" presId="urn:microsoft.com/office/officeart/2018/5/layout/IconCircleLabelList"/>
    <dgm:cxn modelId="{A95262E8-13B2-224D-8F86-0F75488778B2}" type="presParOf" srcId="{0C95F5D4-3CC5-4D8D-BD27-16C8D312ED26}" destId="{2CB5AC62-5A17-4481-94E4-356D126F59F0}" srcOrd="3" destOrd="0" presId="urn:microsoft.com/office/officeart/2018/5/layout/IconCircleLabelList"/>
    <dgm:cxn modelId="{66803931-290E-654D-A8B5-28AFE70C67AF}" type="presParOf" srcId="{FA6F86CD-E4C6-45E4-86A1-A834C01437A2}" destId="{569708B6-F5FA-4CFD-B56B-7918463088D8}" srcOrd="1" destOrd="0" presId="urn:microsoft.com/office/officeart/2018/5/layout/IconCircleLabelList"/>
    <dgm:cxn modelId="{B86232CC-CD08-7040-AFC8-B5F8B83FFFE1}" type="presParOf" srcId="{FA6F86CD-E4C6-45E4-86A1-A834C01437A2}" destId="{DA382846-65BE-DF4B-8A6A-ED1F44F8C843}" srcOrd="2" destOrd="0" presId="urn:microsoft.com/office/officeart/2018/5/layout/IconCircleLabelList"/>
    <dgm:cxn modelId="{04EF7836-03B5-C344-B692-8C91925B21EB}" type="presParOf" srcId="{DA382846-65BE-DF4B-8A6A-ED1F44F8C843}" destId="{EF5D49EB-072B-0E41-8928-06F6C017D11F}" srcOrd="0" destOrd="0" presId="urn:microsoft.com/office/officeart/2018/5/layout/IconCircleLabelList"/>
    <dgm:cxn modelId="{59B8A098-49FE-B747-83BA-2CDBE930CA3C}" type="presParOf" srcId="{DA382846-65BE-DF4B-8A6A-ED1F44F8C843}" destId="{6EB66BB1-2DEB-9147-B336-1A9E456E2105}" srcOrd="1" destOrd="0" presId="urn:microsoft.com/office/officeart/2018/5/layout/IconCircleLabelList"/>
    <dgm:cxn modelId="{43474BD8-43E2-2F41-8AFF-9043289DAEF5}" type="presParOf" srcId="{DA382846-65BE-DF4B-8A6A-ED1F44F8C843}" destId="{3E552548-0156-2843-99A6-2040A838034B}" srcOrd="2" destOrd="0" presId="urn:microsoft.com/office/officeart/2018/5/layout/IconCircleLabelList"/>
    <dgm:cxn modelId="{70118ADD-ACC1-3340-AE81-F04275132F99}" type="presParOf" srcId="{DA382846-65BE-DF4B-8A6A-ED1F44F8C843}" destId="{812DA9E3-6DA7-AB4B-BB67-361104A37446}" srcOrd="3" destOrd="0" presId="urn:microsoft.com/office/officeart/2018/5/layout/IconCircleLabelList"/>
    <dgm:cxn modelId="{3669425D-0120-D543-95B2-2AF3F2433B7C}" type="presParOf" srcId="{FA6F86CD-E4C6-45E4-86A1-A834C01437A2}" destId="{36C38839-224B-2D4B-A38A-DE6AC8869012}" srcOrd="3" destOrd="0" presId="urn:microsoft.com/office/officeart/2018/5/layout/IconCircleLabelList"/>
    <dgm:cxn modelId="{7A765D27-94B2-1543-AE6B-A463941A5115}" type="presParOf" srcId="{FA6F86CD-E4C6-45E4-86A1-A834C01437A2}" destId="{2AF7DC3F-232B-4190-AB23-97BE275EA5BC}" srcOrd="4" destOrd="0" presId="urn:microsoft.com/office/officeart/2018/5/layout/IconCircleLabelList"/>
    <dgm:cxn modelId="{9E6C21BE-B9C7-4F46-B2C8-A44A578483E7}" type="presParOf" srcId="{2AF7DC3F-232B-4190-AB23-97BE275EA5BC}" destId="{9055677D-201A-4CF1-8C5B-4718A68DECB7}" srcOrd="0" destOrd="0" presId="urn:microsoft.com/office/officeart/2018/5/layout/IconCircleLabelList"/>
    <dgm:cxn modelId="{338D06C4-F323-7E44-B3CC-E45998144D10}" type="presParOf" srcId="{2AF7DC3F-232B-4190-AB23-97BE275EA5BC}" destId="{5A9BA841-81BF-48A8-B7EB-F84F8A9EF40C}" srcOrd="1" destOrd="0" presId="urn:microsoft.com/office/officeart/2018/5/layout/IconCircleLabelList"/>
    <dgm:cxn modelId="{E9122414-5D28-F14C-8D9E-3BD32FF065D4}" type="presParOf" srcId="{2AF7DC3F-232B-4190-AB23-97BE275EA5BC}" destId="{04548B93-849B-41A3-A3E0-1575B4B0A34E}" srcOrd="2" destOrd="0" presId="urn:microsoft.com/office/officeart/2018/5/layout/IconCircleLabelList"/>
    <dgm:cxn modelId="{732B5ABC-B342-FB40-BEE5-B4DA738E68A6}" type="presParOf" srcId="{2AF7DC3F-232B-4190-AB23-97BE275EA5BC}" destId="{5A5325B3-741C-4C77-AF5E-CE034C86B1F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Homework 3 is due on Tonight by 11:59pm</a:t>
          </a:r>
          <a:endParaRPr lang="en-US" sz="1700" kern="1200" dirty="0"/>
        </a:p>
      </dsp:txBody>
      <dsp:txXfrm>
        <a:off x="3150" y="2433040"/>
        <a:ext cx="2250000" cy="720000"/>
      </dsp:txXfrm>
    </dsp:sp>
    <dsp:sp modelId="{EF5D49EB-072B-0E41-8928-06F6C017D11F}">
      <dsp:nvSpPr>
        <dsp:cNvPr id="0" name=""/>
        <dsp:cNvSpPr/>
      </dsp:nvSpPr>
      <dsp:spPr>
        <a:xfrm>
          <a:off x="3085650" y="735803"/>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66BB1-2DEB-9147-B336-1A9E456E2105}">
      <dsp:nvSpPr>
        <dsp:cNvPr id="0" name=""/>
        <dsp:cNvSpPr/>
      </dsp:nvSpPr>
      <dsp:spPr>
        <a:xfrm>
          <a:off x="2857498" y="438706"/>
          <a:ext cx="1783553" cy="1783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DA9E3-6DA7-AB4B-BB67-361104A37446}">
      <dsp:nvSpPr>
        <dsp:cNvPr id="0" name=""/>
        <dsp:cNvSpPr/>
      </dsp:nvSpPr>
      <dsp:spPr>
        <a:xfrm>
          <a:off x="2646900" y="2535803"/>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HW4 will be released Soon</a:t>
          </a:r>
        </a:p>
      </dsp:txBody>
      <dsp:txXfrm>
        <a:off x="2646900" y="2535803"/>
        <a:ext cx="2250000" cy="720000"/>
      </dsp:txXfrm>
    </dsp:sp>
    <dsp:sp modelId="{9055677D-201A-4CF1-8C5B-4718A68DECB7}">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6021900" y="925540"/>
          <a:ext cx="787500" cy="7875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Read Textbook Chapter 6</a:t>
          </a:r>
        </a:p>
      </dsp:txBody>
      <dsp:txXfrm>
        <a:off x="5290650" y="2433040"/>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10599"/>
          <a:ext cx="7543800" cy="8634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Popular embedding method</a:t>
          </a:r>
        </a:p>
      </dsp:txBody>
      <dsp:txXfrm>
        <a:off x="42151" y="52750"/>
        <a:ext cx="7459498" cy="779158"/>
      </dsp:txXfrm>
    </dsp:sp>
    <dsp:sp modelId="{54DDECA6-76BB-BB48-91E4-42217E200B0A}">
      <dsp:nvSpPr>
        <dsp:cNvPr id="0" name=""/>
        <dsp:cNvSpPr/>
      </dsp:nvSpPr>
      <dsp:spPr>
        <a:xfrm>
          <a:off x="0" y="977740"/>
          <a:ext cx="7543800" cy="86346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Very fast to train</a:t>
          </a:r>
        </a:p>
      </dsp:txBody>
      <dsp:txXfrm>
        <a:off x="42151" y="1019891"/>
        <a:ext cx="7459498" cy="779158"/>
      </dsp:txXfrm>
    </dsp:sp>
    <dsp:sp modelId="{29C068B4-5A28-6547-830C-D71BD5E841F9}">
      <dsp:nvSpPr>
        <dsp:cNvPr id="0" name=""/>
        <dsp:cNvSpPr/>
      </dsp:nvSpPr>
      <dsp:spPr>
        <a:xfrm>
          <a:off x="0" y="1944880"/>
          <a:ext cx="7543800" cy="86346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Code available on the web</a:t>
          </a:r>
        </a:p>
      </dsp:txBody>
      <dsp:txXfrm>
        <a:off x="42151" y="1987031"/>
        <a:ext cx="7459498" cy="779158"/>
      </dsp:txXfrm>
    </dsp:sp>
    <dsp:sp modelId="{69EB678B-82D2-8345-84AF-12839E7857E8}">
      <dsp:nvSpPr>
        <dsp:cNvPr id="0" name=""/>
        <dsp:cNvSpPr/>
      </dsp:nvSpPr>
      <dsp:spPr>
        <a:xfrm>
          <a:off x="0" y="2912020"/>
          <a:ext cx="7543800" cy="8634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Idea: </a:t>
          </a:r>
          <a:r>
            <a:rPr lang="en-US" sz="3600" b="1" kern="1200"/>
            <a:t>predict</a:t>
          </a:r>
          <a:r>
            <a:rPr lang="en-US" sz="3600" kern="1200"/>
            <a:t> rather than </a:t>
          </a:r>
          <a:r>
            <a:rPr lang="en-US" sz="3600" b="1" kern="1200"/>
            <a:t>count </a:t>
          </a:r>
          <a:endParaRPr lang="en-US" sz="3600" kern="1200"/>
        </a:p>
      </dsp:txBody>
      <dsp:txXfrm>
        <a:off x="42151" y="2954171"/>
        <a:ext cx="7459498" cy="77915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7787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483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52421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717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80857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6638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85067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2047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6712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87311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87489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90630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5856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10919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986512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256248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32717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85742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949249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93079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24028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198716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97297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75616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51.xml.rels><?xml version="1.0" encoding="UTF-8" standalone="yes"?>
<Relationships xmlns="http://schemas.openxmlformats.org/package/2006/relationships"><Relationship Id="rId8" Type="http://schemas.openxmlformats.org/officeDocument/2006/relationships/image" Target="../media/image46.tif"/><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tif"/></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7.tiff"/><Relationship Id="rId7" Type="http://schemas.openxmlformats.org/officeDocument/2006/relationships/hyperlink" Target="http://www.fasttext.cc/" TargetMode="Externa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9.png"/><Relationship Id="rId4" Type="http://schemas.openxmlformats.org/officeDocument/2006/relationships/image" Target="../media/image8.tiff"/><Relationship Id="rId9" Type="http://schemas.openxmlformats.org/officeDocument/2006/relationships/hyperlink" Target="https://github.com/plasticityai/magnitud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 part 2</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Word2Vec: </a:t>
            </a:r>
            <a:r>
              <a:rPr lang="en-US" b="1"/>
              <a:t>Skip-Gram</a:t>
            </a:r>
            <a:r>
              <a:rPr lang="en-US" b="0"/>
              <a:t> Task</a:t>
            </a:r>
            <a:endParaRPr lang="en-US" b="0" dirty="0"/>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79484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a:t>
            </a:fld>
            <a:endParaRPr lang="en-US"/>
          </a:p>
        </p:txBody>
      </p:sp>
    </p:spTree>
    <p:extLst>
      <p:ext uri="{BB962C8B-B14F-4D97-AF65-F5344CB8AC3E}">
        <p14:creationId xmlns:p14="http://schemas.microsoft.com/office/powerpoint/2010/main" val="162741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29850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13</a:t>
            </a:fld>
            <a:endParaRPr lang="en-US"/>
          </a:p>
        </p:txBody>
      </p:sp>
    </p:spTree>
    <p:extLst>
      <p:ext uri="{BB962C8B-B14F-4D97-AF65-F5344CB8AC3E}">
        <p14:creationId xmlns:p14="http://schemas.microsoft.com/office/powerpoint/2010/main" val="156903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1535873"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1609959"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6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247391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1447800"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13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33728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21559313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78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Popping back up</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Autofit/>
          </a:bodyPr>
          <a:lstStyle/>
          <a:p>
            <a:r>
              <a:rPr lang="en-US" sz="2400" dirty="0"/>
              <a:t>Now we have a way of computing the probability of p(+|</a:t>
            </a:r>
            <a:r>
              <a:rPr lang="en-US" sz="2400" dirty="0" err="1"/>
              <a:t>t,c</a:t>
            </a:r>
            <a:r>
              <a:rPr lang="en-US" sz="2400" dirty="0"/>
              <a:t>), which is the probability that c is a real context word for t.  </a:t>
            </a:r>
          </a:p>
          <a:p>
            <a:r>
              <a:rPr lang="en-US" sz="2400" b="1" dirty="0"/>
              <a:t>But, </a:t>
            </a:r>
            <a:r>
              <a:rPr lang="en-US" sz="2400" dirty="0"/>
              <a:t>we need embeddings for </a:t>
            </a:r>
            <a:r>
              <a:rPr lang="en-US" sz="2400" b="1" dirty="0"/>
              <a:t>t</a:t>
            </a:r>
            <a:r>
              <a:rPr lang="en-US" sz="2400" dirty="0"/>
              <a:t> and </a:t>
            </a:r>
            <a:r>
              <a:rPr lang="en-US" sz="2400" b="1" dirty="0"/>
              <a:t>c</a:t>
            </a:r>
            <a:r>
              <a:rPr lang="en-US" sz="2400" dirty="0"/>
              <a:t> to do it.</a:t>
            </a:r>
          </a:p>
          <a:p>
            <a:r>
              <a:rPr lang="en-US" sz="2400" dirty="0"/>
              <a:t>Where do we get those embeddings?</a:t>
            </a:r>
          </a:p>
          <a:p>
            <a:r>
              <a:rPr lang="en-US" sz="2400" dirty="0"/>
              <a:t>Word2vec learns them automatically!  </a:t>
            </a:r>
          </a:p>
          <a:p>
            <a:r>
              <a:rPr lang="en-US" sz="2400" dirty="0"/>
              <a:t>It starts with an initial set of embedding vectors and then iteratively shifts the embedding of each word </a:t>
            </a:r>
            <a:r>
              <a:rPr lang="en-US" sz="2400" i="1" dirty="0"/>
              <a:t>w </a:t>
            </a:r>
            <a:r>
              <a:rPr lang="en-US" sz="24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18753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spTree>
    <p:extLst>
      <p:ext uri="{BB962C8B-B14F-4D97-AF65-F5344CB8AC3E}">
        <p14:creationId xmlns:p14="http://schemas.microsoft.com/office/powerpoint/2010/main" val="253072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23</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2590800" y="2816225"/>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26</a:t>
            </a:fld>
            <a:endParaRPr lang="en-US"/>
          </a:p>
        </p:txBody>
      </p:sp>
    </p:spTree>
    <p:extLst>
      <p:ext uri="{BB962C8B-B14F-4D97-AF65-F5344CB8AC3E}">
        <p14:creationId xmlns:p14="http://schemas.microsoft.com/office/powerpoint/2010/main" val="12804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27</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1600200" y="2438400"/>
            <a:ext cx="6376126" cy="3638550"/>
          </a:xfrm>
          <a:prstGeom prst="rect">
            <a:avLst/>
          </a:prstGeom>
        </p:spPr>
      </p:pic>
    </p:spTree>
    <p:extLst>
      <p:ext uri="{BB962C8B-B14F-4D97-AF65-F5344CB8AC3E}">
        <p14:creationId xmlns:p14="http://schemas.microsoft.com/office/powerpoint/2010/main" val="21584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000">
                <a:solidFill>
                  <a:srgbClr val="FFFFFF"/>
                </a:solidFill>
              </a:rPr>
              <a:t>Tf-idf and PPMI are </a:t>
            </a:r>
            <a:br>
              <a:rPr lang="en-US" sz="3000">
                <a:solidFill>
                  <a:srgbClr val="FFFFFF"/>
                </a:solidFill>
              </a:rPr>
            </a:br>
            <a:r>
              <a:rPr lang="en-US" sz="3000">
                <a:solidFill>
                  <a:srgbClr val="FFFFFF"/>
                </a:solidFill>
              </a:rPr>
              <a:t>sparse representations</a:t>
            </a:r>
          </a:p>
        </p:txBody>
      </p:sp>
      <p:sp>
        <p:nvSpPr>
          <p:cNvPr id="19" name="Rectangle 18">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err="1">
                <a:solidFill>
                  <a:srgbClr val="FFFFFF"/>
                </a:solidFill>
              </a:rPr>
              <a:t>tf-idf</a:t>
            </a:r>
            <a:r>
              <a:rPr lang="en-US" sz="2400" dirty="0">
                <a:solidFill>
                  <a:srgbClr val="FFFFFF"/>
                </a:solidFill>
              </a:rPr>
              <a:t> and PPMI vectors are</a:t>
            </a:r>
          </a:p>
          <a:p>
            <a:pPr lvl="1"/>
            <a:r>
              <a:rPr lang="en-US" sz="2400" b="1" dirty="0">
                <a:solidFill>
                  <a:srgbClr val="FFFFFF"/>
                </a:solidFill>
              </a:rPr>
              <a:t>long</a:t>
            </a:r>
            <a:r>
              <a:rPr lang="en-US" sz="2400" dirty="0">
                <a:solidFill>
                  <a:srgbClr val="FFFFFF"/>
                </a:solidFill>
              </a:rPr>
              <a:t> (length |V|= 20,000 to 50,000)</a:t>
            </a:r>
          </a:p>
          <a:p>
            <a:pPr lvl="1"/>
            <a:r>
              <a:rPr lang="en-US" sz="2400" b="1" dirty="0">
                <a:solidFill>
                  <a:srgbClr val="FFFFFF"/>
                </a:solidFill>
              </a:rPr>
              <a:t>sparse </a:t>
            </a:r>
            <a:r>
              <a:rPr lang="en-US" sz="2400" dirty="0">
                <a:solidFill>
                  <a:srgbClr val="FFFFFF"/>
                </a:solidFill>
              </a:rPr>
              <a:t>(most elements are zero)</a:t>
            </a:r>
          </a:p>
        </p:txBody>
      </p:sp>
    </p:spTree>
    <p:extLst>
      <p:ext uri="{BB962C8B-B14F-4D97-AF65-F5344CB8AC3E}">
        <p14:creationId xmlns:p14="http://schemas.microsoft.com/office/powerpoint/2010/main" val="186925613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Bayes</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Intrinsic </a:t>
            </a:r>
            <a:r>
              <a:rPr lang="en-US" dirty="0" err="1"/>
              <a:t>evalation</a:t>
            </a:r>
            <a:endParaRPr lang="en-US" dirty="0"/>
          </a:p>
        </p:txBody>
      </p:sp>
    </p:spTree>
    <p:extLst>
      <p:ext uri="{BB962C8B-B14F-4D97-AF65-F5344CB8AC3E}">
        <p14:creationId xmlns:p14="http://schemas.microsoft.com/office/powerpoint/2010/main" val="1479577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Compute correlation</a:t>
            </a:r>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35</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533400" y="1676400"/>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226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591200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9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12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500">
                <a:solidFill>
                  <a:srgbClr val="FFFFFF"/>
                </a:solidFill>
              </a:rPr>
              <a:t>Alternative: dense vectors</a:t>
            </a:r>
          </a:p>
        </p:txBody>
      </p:sp>
      <p:sp>
        <p:nvSpPr>
          <p:cNvPr id="20" name="Rectangle 19">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a:solidFill>
                  <a:srgbClr val="FFFFFF"/>
                </a:solidFill>
              </a:rPr>
              <a:t>vectors which are</a:t>
            </a:r>
          </a:p>
          <a:p>
            <a:pPr lvl="1"/>
            <a:r>
              <a:rPr lang="en-US" sz="2400" b="1" dirty="0">
                <a:solidFill>
                  <a:srgbClr val="FFFFFF"/>
                </a:solidFill>
              </a:rPr>
              <a:t>short</a:t>
            </a:r>
            <a:r>
              <a:rPr lang="en-US" sz="2400" dirty="0">
                <a:solidFill>
                  <a:srgbClr val="FFFFFF"/>
                </a:solidFill>
              </a:rPr>
              <a:t> (length 50-1000)</a:t>
            </a:r>
          </a:p>
          <a:p>
            <a:pPr lvl="1"/>
            <a:r>
              <a:rPr lang="en-US" sz="2400" b="1" dirty="0">
                <a:solidFill>
                  <a:srgbClr val="FFFFFF"/>
                </a:solidFill>
              </a:rPr>
              <a:t>dense</a:t>
            </a:r>
            <a:r>
              <a:rPr lang="en-US" sz="2400" dirty="0">
                <a:solidFill>
                  <a:srgbClr val="FFFFFF"/>
                </a:solidFill>
              </a:rPr>
              <a:t> (most elements are non-zero)</a:t>
            </a:r>
          </a:p>
        </p:txBody>
      </p:sp>
      <p:sp>
        <p:nvSpPr>
          <p:cNvPr id="4" name="Slide Number Placeholder 3"/>
          <p:cNvSpPr>
            <a:spLocks noGrp="1"/>
          </p:cNvSpPr>
          <p:nvPr>
            <p:ph type="sldNum" sz="quarter" idx="12"/>
          </p:nvPr>
        </p:nvSpPr>
        <p:spPr>
          <a:xfrm>
            <a:off x="7841974" y="6459785"/>
            <a:ext cx="567388" cy="365125"/>
          </a:xfrm>
          <a:prstGeom prst="rect">
            <a:avLst/>
          </a:prstGeom>
        </p:spPr>
        <p:txBody>
          <a:bodyPr>
            <a:normAutofit/>
          </a:bodyPr>
          <a:lstStyle/>
          <a:p>
            <a:pPr>
              <a:spcAft>
                <a:spcPts val="600"/>
              </a:spcAft>
            </a:pPr>
            <a:fld id="{10F35DC5-7E65-8247-99AB-4E984F8A921E}" type="slidenum">
              <a:rPr lang="en-US"/>
              <a:pPr>
                <a:spcAft>
                  <a:spcPts val="600"/>
                </a:spcAft>
              </a:pPr>
              <a:t>4</a:t>
            </a:fld>
            <a:endParaRPr lang="en-US"/>
          </a:p>
        </p:txBody>
      </p:sp>
    </p:spTree>
    <p:extLst>
      <p:ext uri="{BB962C8B-B14F-4D97-AF65-F5344CB8AC3E}">
        <p14:creationId xmlns:p14="http://schemas.microsoft.com/office/powerpoint/2010/main" val="63878849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40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41</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270832" y="6244800"/>
            <a:ext cx="5511800" cy="646331"/>
          </a:xfrm>
          <a:prstGeom prst="rect">
            <a:avLst/>
          </a:prstGeom>
        </p:spPr>
        <p:txBody>
          <a:bodyPr wrap="square">
            <a:spAutoFit/>
          </a:bodyPr>
          <a:lstStyle/>
          <a:p>
            <a:r>
              <a:rPr lang="en-US" dirty="0"/>
              <a:t>So 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5281401" y="6217279"/>
            <a:ext cx="3862599" cy="670590"/>
          </a:xfrm>
          <a:prstGeom prst="rect">
            <a:avLst/>
          </a:prstGeom>
        </p:spPr>
      </p:pic>
    </p:spTree>
    <p:extLst>
      <p:ext uri="{BB962C8B-B14F-4D97-AF65-F5344CB8AC3E}">
        <p14:creationId xmlns:p14="http://schemas.microsoft.com/office/powerpoint/2010/main" val="223786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42</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378243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2042159" y="2590800"/>
            <a:ext cx="5105400" cy="886354"/>
          </a:xfrm>
          <a:prstGeom prst="rect">
            <a:avLst/>
          </a:prstGeom>
        </p:spPr>
      </p:pic>
      <p:pic>
        <p:nvPicPr>
          <p:cNvPr id="4" name="Picture 3"/>
          <p:cNvPicPr>
            <a:picLocks noChangeAspect="1"/>
          </p:cNvPicPr>
          <p:nvPr/>
        </p:nvPicPr>
        <p:blipFill>
          <a:blip r:embed="rId4"/>
          <a:stretch>
            <a:fillRect/>
          </a:stretch>
        </p:blipFill>
        <p:spPr>
          <a:xfrm>
            <a:off x="1012573" y="3991110"/>
            <a:ext cx="8096645" cy="835080"/>
          </a:xfrm>
          <a:prstGeom prst="rect">
            <a:avLst/>
          </a:prstGeom>
        </p:spPr>
      </p:pic>
      <p:sp>
        <p:nvSpPr>
          <p:cNvPr id="8" name="Content Placeholder 2"/>
          <p:cNvSpPr txBox="1">
            <a:spLocks/>
          </p:cNvSpPr>
          <p:nvPr/>
        </p:nvSpPr>
        <p:spPr>
          <a:xfrm>
            <a:off x="975359"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072806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822959"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1524000" y="2849979"/>
            <a:ext cx="5618644" cy="975459"/>
          </a:xfrm>
          <a:prstGeom prst="rect">
            <a:avLst/>
          </a:prstGeom>
        </p:spPr>
      </p:pic>
      <p:pic>
        <p:nvPicPr>
          <p:cNvPr id="6" name="Picture 5"/>
          <p:cNvPicPr>
            <a:picLocks noChangeAspect="1"/>
          </p:cNvPicPr>
          <p:nvPr/>
        </p:nvPicPr>
        <p:blipFill>
          <a:blip r:embed="rId4"/>
          <a:stretch>
            <a:fillRect/>
          </a:stretch>
        </p:blipFill>
        <p:spPr>
          <a:xfrm>
            <a:off x="1447800" y="4038600"/>
            <a:ext cx="5981948" cy="1278899"/>
          </a:xfrm>
          <a:prstGeom prst="rect">
            <a:avLst/>
          </a:prstGeom>
        </p:spPr>
      </p:pic>
    </p:spTree>
    <p:extLst>
      <p:ext uri="{BB962C8B-B14F-4D97-AF65-F5344CB8AC3E}">
        <p14:creationId xmlns:p14="http://schemas.microsoft.com/office/powerpoint/2010/main" val="2433979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1752600" y="4862623"/>
            <a:ext cx="5978256" cy="1081174"/>
          </a:xfrm>
          <a:prstGeom prst="rect">
            <a:avLst/>
          </a:prstGeom>
        </p:spPr>
      </p:pic>
    </p:spTree>
    <p:extLst>
      <p:ext uri="{BB962C8B-B14F-4D97-AF65-F5344CB8AC3E}">
        <p14:creationId xmlns:p14="http://schemas.microsoft.com/office/powerpoint/2010/main" val="1899212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305341" y="1905000"/>
            <a:ext cx="8579038" cy="4038600"/>
          </a:xfrm>
          <a:prstGeom prst="rect">
            <a:avLst/>
          </a:prstGeom>
        </p:spPr>
      </p:pic>
    </p:spTree>
    <p:extLst>
      <p:ext uri="{BB962C8B-B14F-4D97-AF65-F5344CB8AC3E}">
        <p14:creationId xmlns:p14="http://schemas.microsoft.com/office/powerpoint/2010/main" val="364764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1447800" y="2667000"/>
            <a:ext cx="5761818" cy="1365250"/>
          </a:xfrm>
          <a:prstGeom prst="rect">
            <a:avLst/>
          </a:prstGeom>
        </p:spPr>
      </p:pic>
      <p:pic>
        <p:nvPicPr>
          <p:cNvPr id="5" name="Picture 4"/>
          <p:cNvPicPr>
            <a:picLocks noChangeAspect="1"/>
          </p:cNvPicPr>
          <p:nvPr/>
        </p:nvPicPr>
        <p:blipFill>
          <a:blip r:embed="rId4"/>
          <a:stretch>
            <a:fillRect/>
          </a:stretch>
        </p:blipFill>
        <p:spPr>
          <a:xfrm>
            <a:off x="2286000" y="4344975"/>
            <a:ext cx="4081539" cy="1524119"/>
          </a:xfrm>
          <a:prstGeom prst="rect">
            <a:avLst/>
          </a:prstGeom>
        </p:spPr>
      </p:pic>
    </p:spTree>
    <p:extLst>
      <p:ext uri="{BB962C8B-B14F-4D97-AF65-F5344CB8AC3E}">
        <p14:creationId xmlns:p14="http://schemas.microsoft.com/office/powerpoint/2010/main" val="225591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Sparse versus dense vectors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a:t>Why dense vectors?</a:t>
            </a:r>
          </a:p>
          <a:p>
            <a:pPr lvl="1"/>
            <a:r>
              <a:rPr lang="en-US"/>
              <a:t>Short vectors may be easier to use as </a:t>
            </a:r>
            <a:r>
              <a:rPr lang="en-US" b="1"/>
              <a:t>features</a:t>
            </a:r>
            <a:r>
              <a:rPr lang="en-US"/>
              <a:t> in machine learning (fewer weights to tune)</a:t>
            </a:r>
          </a:p>
          <a:p>
            <a:pPr lvl="1"/>
            <a:r>
              <a:rPr lang="en-US"/>
              <a:t>Dense vectors may </a:t>
            </a:r>
            <a:r>
              <a:rPr lang="en-US" b="1"/>
              <a:t>generalize</a:t>
            </a:r>
            <a:r>
              <a:rPr lang="en-US"/>
              <a:t> better than storing explicit counts</a:t>
            </a:r>
          </a:p>
          <a:p>
            <a:pPr lvl="1"/>
            <a:r>
              <a:rPr lang="en-US"/>
              <a:t>They may do better at capturing synonymy:</a:t>
            </a:r>
          </a:p>
          <a:p>
            <a:pPr lvl="2"/>
            <a:r>
              <a:rPr lang="en-US" i="1"/>
              <a:t>car</a:t>
            </a:r>
            <a:r>
              <a:rPr lang="en-US"/>
              <a:t> and </a:t>
            </a:r>
            <a:r>
              <a:rPr lang="en-US" i="1"/>
              <a:t>automobile</a:t>
            </a:r>
            <a:r>
              <a:rPr lang="en-US"/>
              <a:t> are synonyms; but are distinct dimensions in sparse vectors</a:t>
            </a:r>
          </a:p>
          <a:p>
            <a:pPr lvl="3"/>
            <a:r>
              <a:rPr lang="en-US"/>
              <a:t>a word with </a:t>
            </a:r>
            <a:r>
              <a:rPr lang="en-US" i="1"/>
              <a:t>car</a:t>
            </a:r>
            <a:r>
              <a:rPr lang="en-US"/>
              <a:t> as a neighbor and a word with </a:t>
            </a:r>
            <a:r>
              <a:rPr lang="en-US" i="1"/>
              <a:t>automobile</a:t>
            </a:r>
            <a:r>
              <a:rPr lang="en-US"/>
              <a:t> as a neighbor should be similar, but aren't</a:t>
            </a:r>
          </a:p>
          <a:p>
            <a:pPr lvl="1"/>
            <a:r>
              <a:rPr lang="en-US" b="1"/>
              <a:t>In practice, they work better</a:t>
            </a:r>
          </a:p>
        </p:txBody>
      </p:sp>
      <p:sp>
        <p:nvSpPr>
          <p:cNvPr id="4" name="Slide Number Placeholder 3"/>
          <p:cNvSpPr>
            <a:spLocks noGrp="1"/>
          </p:cNvSpPr>
          <p:nvPr>
            <p:ph type="sldNum" sz="quarter" idx="12"/>
          </p:nvPr>
        </p:nvSpPr>
        <p:spPr>
          <a:xfrm>
            <a:off x="7592291" y="6459785"/>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5</a:t>
            </a:fld>
            <a:endParaRPr lang="en-US">
              <a:solidFill>
                <a:schemeClr val="tx2"/>
              </a:solidFill>
            </a:endParaRPr>
          </a:p>
        </p:txBody>
      </p:sp>
    </p:spTree>
    <p:extLst>
      <p:ext uri="{BB962C8B-B14F-4D97-AF65-F5344CB8AC3E}">
        <p14:creationId xmlns:p14="http://schemas.microsoft.com/office/powerpoint/2010/main" val="84753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51</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460447" y="4813638"/>
            <a:ext cx="973337" cy="730003"/>
          </a:xfrm>
          <a:prstGeom prst="rect">
            <a:avLst/>
          </a:prstGeom>
          <a:ln w="12700">
            <a:miter lim="400000"/>
          </a:ln>
        </p:spPr>
      </p:pic>
      <p:pic>
        <p:nvPicPr>
          <p:cNvPr id="107" name="open-book.jpg"/>
          <p:cNvPicPr/>
          <p:nvPr/>
        </p:nvPicPr>
        <p:blipFill>
          <a:blip r:embed="rId4"/>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5"/>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54</a:t>
            </a:fld>
            <a:endParaRPr sz="984"/>
          </a:p>
        </p:txBody>
      </p:sp>
      <p:pic>
        <p:nvPicPr>
          <p:cNvPr id="294" name="pasted-image.png"/>
          <p:cNvPicPr/>
          <p:nvPr/>
        </p:nvPicPr>
        <p:blipFill>
          <a:blip r:embed="rId3"/>
          <a:stretch>
            <a:fillRect/>
          </a:stretch>
        </p:blipFill>
        <p:spPr>
          <a:xfrm>
            <a:off x="1905000" y="1708027"/>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925396"/>
            <a:ext cx="5006789" cy="2008803"/>
          </a:xfrm>
          <a:prstGeom prst="rect">
            <a:avLst/>
          </a:prstGeom>
        </p:spPr>
      </p:pic>
    </p:spTree>
    <p:extLst>
      <p:ext uri="{BB962C8B-B14F-4D97-AF65-F5344CB8AC3E}">
        <p14:creationId xmlns:p14="http://schemas.microsoft.com/office/powerpoint/2010/main" val="2239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9523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28881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a:t>Measuring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p:txBody>
      </p:sp>
    </p:spTree>
    <p:extLst>
      <p:ext uri="{BB962C8B-B14F-4D97-AF65-F5344CB8AC3E}">
        <p14:creationId xmlns:p14="http://schemas.microsoft.com/office/powerpoint/2010/main" val="3028982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797444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135613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59">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65699" y="634946"/>
            <a:ext cx="3696607" cy="1450757"/>
          </a:xfrm>
        </p:spPr>
        <p:txBody>
          <a:bodyPr>
            <a:normAutofit/>
          </a:bodyPr>
          <a:lstStyle/>
          <a:p>
            <a:r>
              <a:rPr lang="en-US" sz="3700"/>
              <a:t>Dense embeddings you can download!</a:t>
            </a:r>
          </a:p>
        </p:txBody>
      </p:sp>
      <p:sp>
        <p:nvSpPr>
          <p:cNvPr id="79" name="Rectangle 61">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2293430"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p:cNvPicPr>
            <a:picLocks noChangeAspect="1"/>
          </p:cNvPicPr>
          <p:nvPr/>
        </p:nvPicPr>
        <p:blipFill>
          <a:blip r:embed="rId2"/>
          <a:stretch>
            <a:fillRect/>
          </a:stretch>
        </p:blipFill>
        <p:spPr>
          <a:xfrm>
            <a:off x="343752" y="957553"/>
            <a:ext cx="2088525" cy="2136598"/>
          </a:xfrm>
          <a:prstGeom prst="rect">
            <a:avLst/>
          </a:prstGeom>
        </p:spPr>
      </p:pic>
      <p:sp>
        <p:nvSpPr>
          <p:cNvPr id="80" name="Rectangle 63">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321734"/>
            <a:ext cx="1925558" cy="195525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2795932" y="473902"/>
            <a:ext cx="1626575" cy="1626575"/>
          </a:xfrm>
          <a:prstGeom prst="rect">
            <a:avLst/>
          </a:prstGeom>
        </p:spPr>
      </p:pic>
      <p:cxnSp>
        <p:nvCxnSpPr>
          <p:cNvPr id="81" name="Straight Connector 65">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0219" y="2085703"/>
            <a:ext cx="30861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2" name="Rectangle 67">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879167"/>
            <a:ext cx="2293430"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478326" y="4013574"/>
            <a:ext cx="1819377" cy="1819377"/>
          </a:xfrm>
          <a:prstGeom prst="rect">
            <a:avLst/>
          </a:prstGeom>
        </p:spPr>
      </p:pic>
      <p:sp>
        <p:nvSpPr>
          <p:cNvPr id="83" name="Rectangle 69">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2451014"/>
            <a:ext cx="1925558"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564" y="2926413"/>
            <a:ext cx="1721311" cy="2581966"/>
          </a:xfrm>
          <a:prstGeom prst="rect">
            <a:avLst/>
          </a:prstGeom>
        </p:spPr>
      </p:pic>
      <p:sp>
        <p:nvSpPr>
          <p:cNvPr id="3" name="Content Placeholder 2"/>
          <p:cNvSpPr>
            <a:spLocks noGrp="1"/>
          </p:cNvSpPr>
          <p:nvPr>
            <p:ph idx="1"/>
          </p:nvPr>
        </p:nvSpPr>
        <p:spPr>
          <a:xfrm>
            <a:off x="4965699" y="2198914"/>
            <a:ext cx="3696607"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pPr marL="0" indent="0">
              <a:buNone/>
            </a:pP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
        <p:nvSpPr>
          <p:cNvPr id="84" name="Rectangle 71">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73">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23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712914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392222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a:t>Princeton Trilogy experiments</a:t>
            </a:r>
          </a:p>
        </p:txBody>
      </p:sp>
      <p:sp>
        <p:nvSpPr>
          <p:cNvPr id="3" name="Content Placeholder 2"/>
          <p:cNvSpPr>
            <a:spLocks noGrp="1"/>
          </p:cNvSpPr>
          <p:nvPr>
            <p:ph idx="1"/>
          </p:nvPr>
        </p:nvSpPr>
        <p:spPr>
          <a:xfrm>
            <a:off x="822959" y="1905000"/>
            <a:ext cx="7543801" cy="4535594"/>
          </a:xfrm>
        </p:spPr>
        <p:txBody>
          <a:bodyPr>
            <a:normAutofit fontScale="92500" lnSpcReduction="2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822960" y="2514600"/>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84242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199757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92469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210369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18349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extLst>
              <p:ext uri="{D42A27DB-BD31-4B8C-83A1-F6EECF244321}">
                <p14:modId xmlns:p14="http://schemas.microsoft.com/office/powerpoint/2010/main" val="1238889085"/>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738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fontScale="92500" lnSpcReduction="2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fontScale="92500" lnSpcReduction="10000"/>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7587</Words>
  <Application>Microsoft Macintosh PowerPoint</Application>
  <PresentationFormat>On-screen Show (4:3)</PresentationFormat>
  <Paragraphs>537</Paragraphs>
  <Slides>66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Cambria Math</vt:lpstr>
      <vt:lpstr>Helvetica Light</vt:lpstr>
      <vt:lpstr>Times</vt:lpstr>
      <vt:lpstr>Retrospect</vt:lpstr>
      <vt:lpstr>CIS 530: Vector Semantics part 2</vt:lpstr>
      <vt:lpstr>Reminders</vt:lpstr>
      <vt:lpstr>Tf-idf and PPMI are  sparse representations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 part 2</dc:title>
  <dc:creator>Callison-Burch, Christopher</dc:creator>
  <cp:lastModifiedBy>Callison-Burch, Christopher</cp:lastModifiedBy>
  <cp:revision>17</cp:revision>
  <dcterms:created xsi:type="dcterms:W3CDTF">2020-02-05T16:36:26Z</dcterms:created>
  <dcterms:modified xsi:type="dcterms:W3CDTF">2020-02-05T18:02:48Z</dcterms:modified>
</cp:coreProperties>
</file>